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3" r:id="rId8"/>
    <p:sldId id="262"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7" d="100"/>
          <a:sy n="97" d="100"/>
        </p:scale>
        <p:origin x="1110"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CC834-2B77-40B6-ACB6-4FC851A9334B}" type="datetimeFigureOut">
              <a:rPr lang="en-SG" smtClean="0"/>
              <a:t>20/1/2025</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0060F2-9529-4959-A4F8-84DB1FB3C74A}" type="slidenum">
              <a:rPr lang="en-SG" smtClean="0"/>
              <a:t>‹#›</a:t>
            </a:fld>
            <a:endParaRPr lang="en-SG"/>
          </a:p>
        </p:txBody>
      </p:sp>
    </p:spTree>
    <p:extLst>
      <p:ext uri="{BB962C8B-B14F-4D97-AF65-F5344CB8AC3E}">
        <p14:creationId xmlns:p14="http://schemas.microsoft.com/office/powerpoint/2010/main" val="2069206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490060F2-9529-4959-A4F8-84DB1FB3C74A}" type="slidenum">
              <a:rPr lang="en-SG" smtClean="0"/>
              <a:t>2</a:t>
            </a:fld>
            <a:endParaRPr lang="en-SG"/>
          </a:p>
        </p:txBody>
      </p:sp>
    </p:spTree>
    <p:extLst>
      <p:ext uri="{BB962C8B-B14F-4D97-AF65-F5344CB8AC3E}">
        <p14:creationId xmlns:p14="http://schemas.microsoft.com/office/powerpoint/2010/main" val="1306179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F19CA-F007-A699-E777-CDA51ECD2B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BC2A9D74-0116-A28A-0204-7D1DDD7CA0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5F7F9F83-D3D6-3325-7570-53C952E03323}"/>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104A3ED2-7008-4FD4-8834-42F24BF6AC9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9C9803B-F836-5C68-680F-C5FB211D140D}"/>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4194551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49D37-AED5-469D-0B52-055D78F0A96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3D1BA41A-8B7E-4C75-6250-F41FA526AC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DB824302-C985-6E3D-2356-B71DEAC26B45}"/>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8BEBAC91-607E-245B-D343-48C7521E1E74}"/>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E7D9C89-244B-8219-D95D-8C62A8707996}"/>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3598245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C90606-E42A-1262-C109-2C9D06A129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59C55C6B-2908-B0EB-CF24-A408A532EE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1511F3B-1C74-3CC2-7800-D8F3F36D9E43}"/>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DC13812C-AF72-E969-D7B8-33E16794E41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82F8FE7-D509-C7CE-28ED-616E34424D84}"/>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3117740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A2633-B7FD-CD7B-D0E1-7E94987E242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1D80DCC-AA7C-334D-EAE2-A34FC00FA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1598636-BE9D-8FC6-E97C-88D9F5F2B0D0}"/>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52A3CD9A-DA36-EF70-B6D8-1D439988B36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46DA7F70-A312-0EBB-8E9C-1A03E7B41799}"/>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71874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402DF-F8F0-2774-EC92-C2FB2ED99F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9E24736-9E04-F490-D5CF-97E57D2B79B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5A8A9F-206E-FD5C-08CF-528E86C4D0A3}"/>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F7F5B9AB-8783-02D5-D428-D6BE288C830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D32288E-4C40-ECA1-6943-D4D1FF6C0508}"/>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2854456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0089-E397-31C8-BD7D-A8A352CE82F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2324BDA5-C2E0-CAE7-D4BC-31A2B4598E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921162FF-F8F9-030E-9DAF-06728E65C4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697F4329-AFD1-5FB9-B298-B2D336BC3112}"/>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6" name="Footer Placeholder 5">
            <a:extLst>
              <a:ext uri="{FF2B5EF4-FFF2-40B4-BE49-F238E27FC236}">
                <a16:creationId xmlns:a16="http://schemas.microsoft.com/office/drawing/2014/main" id="{9B557BDF-8FA4-3BBA-C6A9-567A6737B15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7609379-5D2C-D590-6EA7-0E5234637FE5}"/>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3127409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A097B-97A7-6BA6-D264-5B8AD797936F}"/>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E2F0C20B-3732-CD31-2D7A-E2032B3101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79E549-F1CE-1127-D037-0CADD32358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30401EC5-F2FC-5BA6-BFB4-D1383F3BFC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AE798C-30B7-E027-4652-488959AA89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8382F8B9-B1BC-49B1-29C7-E2DA3A2123E8}"/>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8" name="Footer Placeholder 7">
            <a:extLst>
              <a:ext uri="{FF2B5EF4-FFF2-40B4-BE49-F238E27FC236}">
                <a16:creationId xmlns:a16="http://schemas.microsoft.com/office/drawing/2014/main" id="{B98A096F-5735-6726-468D-13188C905AA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7A46DB95-490F-3817-488D-84C001DFECDC}"/>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1421013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73012-DC9E-8990-E96B-519CFBFC245A}"/>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4CFB1B61-C118-659C-B26D-2ED83EA71E45}"/>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4" name="Footer Placeholder 3">
            <a:extLst>
              <a:ext uri="{FF2B5EF4-FFF2-40B4-BE49-F238E27FC236}">
                <a16:creationId xmlns:a16="http://schemas.microsoft.com/office/drawing/2014/main" id="{D1AA4C8A-C26D-70DC-5F4D-61696B176B36}"/>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5E254555-5932-EDC8-D566-A71C788EBBCD}"/>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1199226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661F2A-5F9B-9141-2726-09DE8403FD6B}"/>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3" name="Footer Placeholder 2">
            <a:extLst>
              <a:ext uri="{FF2B5EF4-FFF2-40B4-BE49-F238E27FC236}">
                <a16:creationId xmlns:a16="http://schemas.microsoft.com/office/drawing/2014/main" id="{8760A42C-CBDC-5CFF-D252-0C2E59E245A1}"/>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C47DC13A-D44A-9A7C-23C9-B401125DE3F1}"/>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4103433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C6B7A-C5D9-0BA3-C72B-687B438372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5E7B072C-D249-9C9A-AAB7-8BF93ADB43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2D0AE670-2F89-C7D3-0F3D-989F607D0C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FF6DAE-FA36-5ABF-174E-33BFFC86D0B9}"/>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6" name="Footer Placeholder 5">
            <a:extLst>
              <a:ext uri="{FF2B5EF4-FFF2-40B4-BE49-F238E27FC236}">
                <a16:creationId xmlns:a16="http://schemas.microsoft.com/office/drawing/2014/main" id="{CE14F42C-1774-C375-546A-B2113787DA9A}"/>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3A6C14DE-8D9D-4035-37F2-0E9E9782AA8F}"/>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1163507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6BAA3-4D6B-3466-719C-EA0FC78163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20EA5B93-6BEB-CF1B-74AD-BD1717C1D3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A910618-A54E-5088-552D-C6549DA752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0B5716-C4F7-B690-F170-43513854EBEA}"/>
              </a:ext>
            </a:extLst>
          </p:cNvPr>
          <p:cNvSpPr>
            <a:spLocks noGrp="1"/>
          </p:cNvSpPr>
          <p:nvPr>
            <p:ph type="dt" sz="half" idx="10"/>
          </p:nvPr>
        </p:nvSpPr>
        <p:spPr/>
        <p:txBody>
          <a:bodyPr/>
          <a:lstStyle/>
          <a:p>
            <a:fld id="{E97EBB65-9648-4B33-B352-0CD838A844EF}" type="datetimeFigureOut">
              <a:rPr lang="en-SG" smtClean="0"/>
              <a:t>20/1/2025</a:t>
            </a:fld>
            <a:endParaRPr lang="en-SG"/>
          </a:p>
        </p:txBody>
      </p:sp>
      <p:sp>
        <p:nvSpPr>
          <p:cNvPr id="6" name="Footer Placeholder 5">
            <a:extLst>
              <a:ext uri="{FF2B5EF4-FFF2-40B4-BE49-F238E27FC236}">
                <a16:creationId xmlns:a16="http://schemas.microsoft.com/office/drawing/2014/main" id="{F6F71007-3BCD-1F8D-6CA0-30FC2DE74B45}"/>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CA5BC75-E7D5-5FC6-3330-8CFC6237FB18}"/>
              </a:ext>
            </a:extLst>
          </p:cNvPr>
          <p:cNvSpPr>
            <a:spLocks noGrp="1"/>
          </p:cNvSpPr>
          <p:nvPr>
            <p:ph type="sldNum" sz="quarter" idx="12"/>
          </p:nvPr>
        </p:nvSpPr>
        <p:spPr/>
        <p:txBody>
          <a:bodyPr/>
          <a:lstStyle/>
          <a:p>
            <a:fld id="{7369B07F-99E6-4C8A-8900-CD6EDB54CC46}" type="slidenum">
              <a:rPr lang="en-SG" smtClean="0"/>
              <a:t>‹#›</a:t>
            </a:fld>
            <a:endParaRPr lang="en-SG"/>
          </a:p>
        </p:txBody>
      </p:sp>
    </p:spTree>
    <p:extLst>
      <p:ext uri="{BB962C8B-B14F-4D97-AF65-F5344CB8AC3E}">
        <p14:creationId xmlns:p14="http://schemas.microsoft.com/office/powerpoint/2010/main" val="2177318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D3A809-FF39-2465-B941-7C24011F36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6CB1D1E2-F5D8-A672-CCDC-D7AA62F292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F401D18C-E438-524F-B017-F4D4A4030B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97EBB65-9648-4B33-B352-0CD838A844EF}" type="datetimeFigureOut">
              <a:rPr lang="en-SG" smtClean="0"/>
              <a:t>20/1/2025</a:t>
            </a:fld>
            <a:endParaRPr lang="en-SG"/>
          </a:p>
        </p:txBody>
      </p:sp>
      <p:sp>
        <p:nvSpPr>
          <p:cNvPr id="5" name="Footer Placeholder 4">
            <a:extLst>
              <a:ext uri="{FF2B5EF4-FFF2-40B4-BE49-F238E27FC236}">
                <a16:creationId xmlns:a16="http://schemas.microsoft.com/office/drawing/2014/main" id="{8B8B667F-9AF6-8EA8-9B22-4013311E85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SG"/>
          </a:p>
        </p:txBody>
      </p:sp>
      <p:sp>
        <p:nvSpPr>
          <p:cNvPr id="6" name="Slide Number Placeholder 5">
            <a:extLst>
              <a:ext uri="{FF2B5EF4-FFF2-40B4-BE49-F238E27FC236}">
                <a16:creationId xmlns:a16="http://schemas.microsoft.com/office/drawing/2014/main" id="{5A5E7FBB-CBD8-4D0A-951F-5AEB26A675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369B07F-99E6-4C8A-8900-CD6EDB54CC46}" type="slidenum">
              <a:rPr lang="en-SG" smtClean="0"/>
              <a:t>‹#›</a:t>
            </a:fld>
            <a:endParaRPr lang="en-SG"/>
          </a:p>
        </p:txBody>
      </p:sp>
    </p:spTree>
    <p:extLst>
      <p:ext uri="{BB962C8B-B14F-4D97-AF65-F5344CB8AC3E}">
        <p14:creationId xmlns:p14="http://schemas.microsoft.com/office/powerpoint/2010/main" val="10223064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66EDC-A25C-FDC7-AE56-C2A2DAB019FC}"/>
              </a:ext>
            </a:extLst>
          </p:cNvPr>
          <p:cNvSpPr>
            <a:spLocks noGrp="1"/>
          </p:cNvSpPr>
          <p:nvPr>
            <p:ph type="ctrTitle"/>
          </p:nvPr>
        </p:nvSpPr>
        <p:spPr/>
        <p:txBody>
          <a:bodyPr/>
          <a:lstStyle/>
          <a:p>
            <a:r>
              <a:rPr lang="en-US" altLang="zh-TW" dirty="0"/>
              <a:t>Tel Aviv Mob</a:t>
            </a:r>
            <a:endParaRPr lang="en-SG" dirty="0"/>
          </a:p>
        </p:txBody>
      </p:sp>
      <p:sp>
        <p:nvSpPr>
          <p:cNvPr id="3" name="Subtitle 2">
            <a:extLst>
              <a:ext uri="{FF2B5EF4-FFF2-40B4-BE49-F238E27FC236}">
                <a16:creationId xmlns:a16="http://schemas.microsoft.com/office/drawing/2014/main" id="{D8F734F9-AA9A-41B7-3E87-98D80DE92A94}"/>
              </a:ext>
            </a:extLst>
          </p:cNvPr>
          <p:cNvSpPr>
            <a:spLocks noGrp="1"/>
          </p:cNvSpPr>
          <p:nvPr>
            <p:ph type="subTitle" idx="1"/>
          </p:nvPr>
        </p:nvSpPr>
        <p:spPr/>
        <p:txBody>
          <a:bodyPr/>
          <a:lstStyle/>
          <a:p>
            <a:endParaRPr lang="en-SG"/>
          </a:p>
        </p:txBody>
      </p:sp>
    </p:spTree>
    <p:extLst>
      <p:ext uri="{BB962C8B-B14F-4D97-AF65-F5344CB8AC3E}">
        <p14:creationId xmlns:p14="http://schemas.microsoft.com/office/powerpoint/2010/main" val="652003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1C64C-9CFD-2724-51D8-83679F987398}"/>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81913CDC-8E47-5B63-5F57-134906A22F54}"/>
              </a:ext>
            </a:extLst>
          </p:cNvPr>
          <p:cNvSpPr>
            <a:spLocks noGrp="1"/>
          </p:cNvSpPr>
          <p:nvPr>
            <p:ph idx="1"/>
          </p:nvPr>
        </p:nvSpPr>
        <p:spPr/>
        <p:txBody>
          <a:bodyPr/>
          <a:lstStyle/>
          <a:p>
            <a:endParaRPr lang="en-SG"/>
          </a:p>
        </p:txBody>
      </p:sp>
    </p:spTree>
    <p:extLst>
      <p:ext uri="{BB962C8B-B14F-4D97-AF65-F5344CB8AC3E}">
        <p14:creationId xmlns:p14="http://schemas.microsoft.com/office/powerpoint/2010/main" val="4231540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9083F-AC8C-9A2D-C704-9A6673F72D6C}"/>
              </a:ext>
            </a:extLst>
          </p:cNvPr>
          <p:cNvSpPr>
            <a:spLocks noGrp="1"/>
          </p:cNvSpPr>
          <p:nvPr>
            <p:ph type="title"/>
          </p:nvPr>
        </p:nvSpPr>
        <p:spPr/>
        <p:txBody>
          <a:bodyPr/>
          <a:lstStyle/>
          <a:p>
            <a:endParaRPr lang="en-SG"/>
          </a:p>
        </p:txBody>
      </p:sp>
      <p:pic>
        <p:nvPicPr>
          <p:cNvPr id="13" name="Content Placeholder 12">
            <a:extLst>
              <a:ext uri="{FF2B5EF4-FFF2-40B4-BE49-F238E27FC236}">
                <a16:creationId xmlns:a16="http://schemas.microsoft.com/office/drawing/2014/main" id="{08916FF8-3024-53CB-06FD-AC1D1D3BEB5A}"/>
              </a:ext>
            </a:extLst>
          </p:cNvPr>
          <p:cNvPicPr>
            <a:picLocks noGrp="1" noChangeAspect="1"/>
          </p:cNvPicPr>
          <p:nvPr>
            <p:ph idx="1"/>
          </p:nvPr>
        </p:nvPicPr>
        <p:blipFill>
          <a:blip r:embed="rId3"/>
          <a:stretch>
            <a:fillRect/>
          </a:stretch>
        </p:blipFill>
        <p:spPr>
          <a:xfrm>
            <a:off x="6017342" y="3358642"/>
            <a:ext cx="5072146" cy="2849830"/>
          </a:xfrm>
        </p:spPr>
      </p:pic>
      <p:pic>
        <p:nvPicPr>
          <p:cNvPr id="5" name="Picture 4">
            <a:extLst>
              <a:ext uri="{FF2B5EF4-FFF2-40B4-BE49-F238E27FC236}">
                <a16:creationId xmlns:a16="http://schemas.microsoft.com/office/drawing/2014/main" id="{E554F1E7-FFF5-18D9-9BF4-D314FDD8C0B3}"/>
              </a:ext>
            </a:extLst>
          </p:cNvPr>
          <p:cNvPicPr>
            <a:picLocks noChangeAspect="1"/>
          </p:cNvPicPr>
          <p:nvPr/>
        </p:nvPicPr>
        <p:blipFill>
          <a:blip r:embed="rId4"/>
          <a:stretch>
            <a:fillRect/>
          </a:stretch>
        </p:blipFill>
        <p:spPr>
          <a:xfrm>
            <a:off x="838200" y="365125"/>
            <a:ext cx="5100422" cy="2858580"/>
          </a:xfrm>
          <a:prstGeom prst="rect">
            <a:avLst/>
          </a:prstGeom>
        </p:spPr>
      </p:pic>
      <p:pic>
        <p:nvPicPr>
          <p:cNvPr id="7" name="Picture 6">
            <a:extLst>
              <a:ext uri="{FF2B5EF4-FFF2-40B4-BE49-F238E27FC236}">
                <a16:creationId xmlns:a16="http://schemas.microsoft.com/office/drawing/2014/main" id="{8BC1FE6A-7E4D-1227-E73B-C177243366F0}"/>
              </a:ext>
            </a:extLst>
          </p:cNvPr>
          <p:cNvPicPr>
            <a:picLocks noChangeAspect="1"/>
          </p:cNvPicPr>
          <p:nvPr/>
        </p:nvPicPr>
        <p:blipFill>
          <a:blip r:embed="rId5"/>
          <a:stretch>
            <a:fillRect/>
          </a:stretch>
        </p:blipFill>
        <p:spPr>
          <a:xfrm>
            <a:off x="6017342" y="387831"/>
            <a:ext cx="5072146" cy="2835874"/>
          </a:xfrm>
          <a:prstGeom prst="rect">
            <a:avLst/>
          </a:prstGeom>
        </p:spPr>
      </p:pic>
      <p:pic>
        <p:nvPicPr>
          <p:cNvPr id="11" name="Picture 10">
            <a:extLst>
              <a:ext uri="{FF2B5EF4-FFF2-40B4-BE49-F238E27FC236}">
                <a16:creationId xmlns:a16="http://schemas.microsoft.com/office/drawing/2014/main" id="{8EFC9125-CD7D-F7F0-4ED7-6EB5BCF3DDE1}"/>
              </a:ext>
            </a:extLst>
          </p:cNvPr>
          <p:cNvPicPr>
            <a:picLocks noChangeAspect="1"/>
          </p:cNvPicPr>
          <p:nvPr/>
        </p:nvPicPr>
        <p:blipFill>
          <a:blip r:embed="rId6"/>
          <a:stretch>
            <a:fillRect/>
          </a:stretch>
        </p:blipFill>
        <p:spPr>
          <a:xfrm>
            <a:off x="838200" y="3358642"/>
            <a:ext cx="5100422" cy="2846245"/>
          </a:xfrm>
          <a:prstGeom prst="rect">
            <a:avLst/>
          </a:prstGeom>
        </p:spPr>
      </p:pic>
    </p:spTree>
    <p:extLst>
      <p:ext uri="{BB962C8B-B14F-4D97-AF65-F5344CB8AC3E}">
        <p14:creationId xmlns:p14="http://schemas.microsoft.com/office/powerpoint/2010/main" val="2109011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54FEA1-E829-A8EE-22D4-85EC2E2CD2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525F9B-9A77-48D7-D6A8-5AD39F0C9979}"/>
              </a:ext>
            </a:extLst>
          </p:cNvPr>
          <p:cNvSpPr>
            <a:spLocks noGrp="1"/>
          </p:cNvSpPr>
          <p:nvPr>
            <p:ph type="title"/>
          </p:nvPr>
        </p:nvSpPr>
        <p:spPr/>
        <p:txBody>
          <a:bodyPr/>
          <a:lstStyle/>
          <a:p>
            <a:endParaRPr lang="en-SG" dirty="0"/>
          </a:p>
        </p:txBody>
      </p:sp>
      <p:sp>
        <p:nvSpPr>
          <p:cNvPr id="3" name="Content Placeholder 2">
            <a:extLst>
              <a:ext uri="{FF2B5EF4-FFF2-40B4-BE49-F238E27FC236}">
                <a16:creationId xmlns:a16="http://schemas.microsoft.com/office/drawing/2014/main" id="{2BBF944F-9443-4021-86F8-967412B8090C}"/>
              </a:ext>
            </a:extLst>
          </p:cNvPr>
          <p:cNvSpPr>
            <a:spLocks noGrp="1"/>
          </p:cNvSpPr>
          <p:nvPr>
            <p:ph idx="1"/>
          </p:nvPr>
        </p:nvSpPr>
        <p:spPr/>
        <p:txBody>
          <a:bodyPr/>
          <a:lstStyle/>
          <a:p>
            <a:pPr algn="l"/>
            <a:r>
              <a:rPr lang="en-US" b="0" dirty="0">
                <a:solidFill>
                  <a:srgbClr val="292A2E"/>
                </a:solidFill>
                <a:effectLst/>
                <a:latin typeface="ui-sans-serif"/>
              </a:rPr>
              <a:t>Classification of the road user:</a:t>
            </a:r>
          </a:p>
          <a:p>
            <a:pPr lvl="1"/>
            <a:r>
              <a:rPr lang="en-US" b="0" i="0" dirty="0">
                <a:solidFill>
                  <a:srgbClr val="292A2E"/>
                </a:solidFill>
                <a:effectLst/>
                <a:latin typeface="ui-sans-serif"/>
              </a:rPr>
              <a:t>Pedestrians</a:t>
            </a:r>
            <a:endParaRPr lang="en-US" dirty="0">
              <a:solidFill>
                <a:srgbClr val="292A2E"/>
              </a:solidFill>
              <a:latin typeface="ui-sans-serif"/>
            </a:endParaRPr>
          </a:p>
          <a:p>
            <a:pPr lvl="1"/>
            <a:r>
              <a:rPr lang="en-US" b="0" i="0" dirty="0">
                <a:solidFill>
                  <a:srgbClr val="292A2E"/>
                </a:solidFill>
                <a:effectLst/>
                <a:latin typeface="ui-sans-serif"/>
              </a:rPr>
              <a:t>Scooter</a:t>
            </a:r>
          </a:p>
          <a:p>
            <a:pPr lvl="1"/>
            <a:r>
              <a:rPr lang="en-US" b="0" i="0" dirty="0">
                <a:solidFill>
                  <a:srgbClr val="292A2E"/>
                </a:solidFill>
                <a:effectLst/>
                <a:latin typeface="ui-sans-serif"/>
              </a:rPr>
              <a:t>Bicycles</a:t>
            </a:r>
          </a:p>
          <a:p>
            <a:pPr lvl="1"/>
            <a:r>
              <a:rPr lang="en-US" b="0" i="0" dirty="0">
                <a:solidFill>
                  <a:srgbClr val="292A2E"/>
                </a:solidFill>
                <a:effectLst/>
                <a:latin typeface="ui-sans-serif"/>
              </a:rPr>
              <a:t>Motorcycles</a:t>
            </a:r>
            <a:endParaRPr lang="en-US" dirty="0">
              <a:solidFill>
                <a:srgbClr val="292A2E"/>
              </a:solidFill>
              <a:latin typeface="ui-sans-serif"/>
            </a:endParaRPr>
          </a:p>
          <a:p>
            <a:pPr lvl="1"/>
            <a:r>
              <a:rPr lang="en-US" b="0" i="0" dirty="0">
                <a:solidFill>
                  <a:srgbClr val="292A2E"/>
                </a:solidFill>
                <a:effectLst/>
                <a:latin typeface="ui-sans-serif"/>
              </a:rPr>
              <a:t>Vehicles (Car, Truck, Bus, Van etc</a:t>
            </a:r>
            <a:r>
              <a:rPr lang="en-US" dirty="0">
                <a:solidFill>
                  <a:srgbClr val="292A2E"/>
                </a:solidFill>
                <a:latin typeface="ui-sans-serif"/>
              </a:rPr>
              <a:t>.</a:t>
            </a:r>
            <a:r>
              <a:rPr lang="en-US" b="0" i="0" dirty="0">
                <a:solidFill>
                  <a:srgbClr val="292A2E"/>
                </a:solidFill>
                <a:effectLst/>
                <a:latin typeface="ui-sans-serif"/>
              </a:rPr>
              <a:t>)</a:t>
            </a:r>
          </a:p>
          <a:p>
            <a:pPr marL="457200" lvl="1" indent="0">
              <a:buNone/>
            </a:pPr>
            <a:endParaRPr lang="en-US" b="0" i="0" dirty="0">
              <a:solidFill>
                <a:srgbClr val="292A2E"/>
              </a:solidFill>
              <a:effectLst/>
              <a:latin typeface="ui-sans-serif"/>
            </a:endParaRPr>
          </a:p>
          <a:p>
            <a:endParaRPr lang="en-SG" dirty="0"/>
          </a:p>
        </p:txBody>
      </p:sp>
    </p:spTree>
    <p:extLst>
      <p:ext uri="{BB962C8B-B14F-4D97-AF65-F5344CB8AC3E}">
        <p14:creationId xmlns:p14="http://schemas.microsoft.com/office/powerpoint/2010/main" val="4179418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84921-B866-9677-4DBD-95CCBC1E9D9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5DAE9DC-192F-19AA-C6F7-CB0EB544E21F}"/>
              </a:ext>
            </a:extLst>
          </p:cNvPr>
          <p:cNvSpPr>
            <a:spLocks noGrp="1"/>
          </p:cNvSpPr>
          <p:nvPr>
            <p:ph idx="1"/>
          </p:nvPr>
        </p:nvSpPr>
        <p:spPr>
          <a:xfrm>
            <a:off x="838200" y="1484670"/>
            <a:ext cx="10515600" cy="5901660"/>
          </a:xfrm>
        </p:spPr>
        <p:txBody>
          <a:bodyPr>
            <a:normAutofit/>
          </a:bodyPr>
          <a:lstStyle/>
          <a:p>
            <a:pPr marL="514350" indent="-514350">
              <a:buAutoNum type="arabicPeriod"/>
            </a:pPr>
            <a:r>
              <a:rPr lang="en-US" sz="2000" b="0" i="0" dirty="0">
                <a:solidFill>
                  <a:srgbClr val="292A2E"/>
                </a:solidFill>
                <a:effectLst/>
                <a:latin typeface="ui-sans-serif"/>
              </a:rPr>
              <a:t>Identifying an obstacle on the bicycle path - leaving a micromobility device and a cardboard box</a:t>
            </a:r>
          </a:p>
          <a:p>
            <a:pPr marL="514350" indent="-514350">
              <a:buAutoNum type="arabicPeriod"/>
            </a:pPr>
            <a:r>
              <a:rPr lang="en-US" sz="2000" b="0" i="0" dirty="0">
                <a:solidFill>
                  <a:srgbClr val="292A2E"/>
                </a:solidFill>
                <a:effectLst/>
                <a:latin typeface="ui-sans-serif"/>
              </a:rPr>
              <a:t>Identification of a person lying on the bicycle path for the minimum amount of time defined in the system configuration</a:t>
            </a:r>
            <a:endParaRPr lang="en-US" sz="2000" dirty="0">
              <a:solidFill>
                <a:srgbClr val="292A2E"/>
              </a:solidFill>
              <a:latin typeface="ui-sans-serif"/>
            </a:endParaRPr>
          </a:p>
          <a:p>
            <a:pPr marL="514350" indent="-514350">
              <a:buAutoNum type="arabicPeriod"/>
            </a:pPr>
            <a:r>
              <a:rPr lang="en-US" sz="2000" b="0" i="0" dirty="0">
                <a:solidFill>
                  <a:srgbClr val="292A2E"/>
                </a:solidFill>
                <a:effectLst/>
                <a:latin typeface="ui-sans-serif"/>
              </a:rPr>
              <a:t>Identifying crowds on the bicycle path. The number of people gathering and the minimum time for gathering are defined in the system configuration</a:t>
            </a:r>
          </a:p>
          <a:p>
            <a:pPr marL="514350" indent="-514350">
              <a:buAutoNum type="arabicPeriod"/>
            </a:pPr>
            <a:r>
              <a:rPr lang="en-US" sz="2000" dirty="0"/>
              <a:t>Identification of unauthorized vehicles on the trail – motorcycle, private vehicle, van, truck and bus (assuming all vehicles are in the camera's view)</a:t>
            </a:r>
          </a:p>
          <a:p>
            <a:pPr marL="514350" indent="-514350">
              <a:buAutoNum type="arabicPeriod"/>
            </a:pPr>
            <a:r>
              <a:rPr lang="en-US" sz="2000" dirty="0"/>
              <a:t>Counting </a:t>
            </a:r>
            <a:r>
              <a:rPr lang="en-US" sz="2000" dirty="0" err="1"/>
              <a:t>roadusers</a:t>
            </a:r>
            <a:r>
              <a:rPr lang="en-US" sz="2000" dirty="0"/>
              <a:t> (except pedestrian)* according to their classification and direction of travel</a:t>
            </a:r>
          </a:p>
          <a:p>
            <a:pPr marL="514350" indent="-514350">
              <a:buAutoNum type="arabicPeriod"/>
            </a:pPr>
            <a:r>
              <a:rPr lang="en-US" sz="2000" dirty="0"/>
              <a:t>Speed measurement of </a:t>
            </a:r>
            <a:r>
              <a:rPr lang="en-US" sz="2000" dirty="0" err="1"/>
              <a:t>roadusers</a:t>
            </a:r>
            <a:r>
              <a:rPr lang="en-US" sz="2000" dirty="0"/>
              <a:t> (except pedestrian) including </a:t>
            </a:r>
            <a:r>
              <a:rPr lang="en-US" sz="2000" dirty="0" err="1"/>
              <a:t>overspeeding</a:t>
            </a:r>
            <a:r>
              <a:rPr lang="en-US" sz="2000" dirty="0"/>
              <a:t> (25 km/h)</a:t>
            </a:r>
          </a:p>
          <a:p>
            <a:pPr marL="514350" indent="-514350">
              <a:buAutoNum type="arabicPeriod"/>
            </a:pPr>
            <a:r>
              <a:rPr lang="en-US" sz="2000" dirty="0"/>
              <a:t>Driving a road user off the bike path in an unauthorized area</a:t>
            </a:r>
          </a:p>
          <a:p>
            <a:pPr marL="514350" indent="-514350">
              <a:buAutoNum type="arabicPeriod"/>
            </a:pPr>
            <a:r>
              <a:rPr lang="en-SG" sz="2000" dirty="0"/>
              <a:t>Riding without a helmet</a:t>
            </a:r>
          </a:p>
          <a:p>
            <a:pPr marL="514350" indent="-514350">
              <a:buAutoNum type="arabicPeriod"/>
            </a:pPr>
            <a:r>
              <a:rPr lang="en-US" sz="2000" dirty="0"/>
              <a:t>Riding more than one rider on a scooter</a:t>
            </a:r>
            <a:endParaRPr lang="en-SG" sz="2000" dirty="0"/>
          </a:p>
          <a:p>
            <a:pPr marL="0" indent="0">
              <a:buNone/>
            </a:pPr>
            <a:endParaRPr lang="en-SG" sz="2000" dirty="0"/>
          </a:p>
        </p:txBody>
      </p:sp>
      <p:sp>
        <p:nvSpPr>
          <p:cNvPr id="14" name="Title 1">
            <a:extLst>
              <a:ext uri="{FF2B5EF4-FFF2-40B4-BE49-F238E27FC236}">
                <a16:creationId xmlns:a16="http://schemas.microsoft.com/office/drawing/2014/main" id="{F60853CC-76C9-97F8-8DE7-23AFEDC51226}"/>
              </a:ext>
            </a:extLst>
          </p:cNvPr>
          <p:cNvSpPr>
            <a:spLocks noGrp="1"/>
          </p:cNvSpPr>
          <p:nvPr>
            <p:ph type="title"/>
          </p:nvPr>
        </p:nvSpPr>
        <p:spPr>
          <a:xfrm>
            <a:off x="838200" y="365125"/>
            <a:ext cx="10515600" cy="1325563"/>
          </a:xfrm>
        </p:spPr>
        <p:txBody>
          <a:bodyPr/>
          <a:lstStyle/>
          <a:p>
            <a:r>
              <a:rPr lang="en-SG" dirty="0"/>
              <a:t>Use cases</a:t>
            </a:r>
          </a:p>
        </p:txBody>
      </p:sp>
    </p:spTree>
    <p:extLst>
      <p:ext uri="{BB962C8B-B14F-4D97-AF65-F5344CB8AC3E}">
        <p14:creationId xmlns:p14="http://schemas.microsoft.com/office/powerpoint/2010/main" val="229636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081384-6837-8A2B-659C-3653869747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D6B53C-10B0-89A7-654E-6F1A2A15BB7A}"/>
              </a:ext>
            </a:extLst>
          </p:cNvPr>
          <p:cNvSpPr>
            <a:spLocks noGrp="1"/>
          </p:cNvSpPr>
          <p:nvPr>
            <p:ph type="title"/>
          </p:nvPr>
        </p:nvSpPr>
        <p:spPr/>
        <p:txBody>
          <a:bodyPr/>
          <a:lstStyle/>
          <a:p>
            <a:r>
              <a:rPr lang="en-SG"/>
              <a:t>Model</a:t>
            </a:r>
            <a:endParaRPr lang="en-SG" dirty="0"/>
          </a:p>
        </p:txBody>
      </p:sp>
      <p:sp>
        <p:nvSpPr>
          <p:cNvPr id="3" name="Content Placeholder 2">
            <a:extLst>
              <a:ext uri="{FF2B5EF4-FFF2-40B4-BE49-F238E27FC236}">
                <a16:creationId xmlns:a16="http://schemas.microsoft.com/office/drawing/2014/main" id="{399B4DA2-CB97-001F-C3AC-AC4D3A110A29}"/>
              </a:ext>
            </a:extLst>
          </p:cNvPr>
          <p:cNvSpPr>
            <a:spLocks noGrp="1"/>
          </p:cNvSpPr>
          <p:nvPr>
            <p:ph idx="1"/>
          </p:nvPr>
        </p:nvSpPr>
        <p:spPr/>
        <p:txBody>
          <a:bodyPr>
            <a:normAutofit lnSpcReduction="10000"/>
          </a:bodyPr>
          <a:lstStyle/>
          <a:p>
            <a:pPr marL="0" indent="0">
              <a:buNone/>
            </a:pPr>
            <a:r>
              <a:rPr lang="en-SG" dirty="0"/>
              <a:t>Detector</a:t>
            </a:r>
          </a:p>
          <a:p>
            <a:pPr marL="0" indent="0">
              <a:buNone/>
            </a:pPr>
            <a:r>
              <a:rPr lang="en-SG" dirty="0"/>
              <a:t> 1. Head + Person -&gt; Yolov5m </a:t>
            </a:r>
            <a:r>
              <a:rPr lang="en-SG" dirty="0" err="1"/>
              <a:t>CrowdHuman</a:t>
            </a:r>
            <a:r>
              <a:rPr lang="en-SG" dirty="0"/>
              <a:t> -&gt; Yolo11m?</a:t>
            </a:r>
          </a:p>
          <a:p>
            <a:pPr marL="0" indent="0">
              <a:buNone/>
            </a:pPr>
            <a:r>
              <a:rPr lang="en-SG" dirty="0">
                <a:solidFill>
                  <a:srgbClr val="FF0000"/>
                </a:solidFill>
              </a:rPr>
              <a:t> 2. Vehicle + Box + </a:t>
            </a:r>
            <a:r>
              <a:rPr lang="en-SG" dirty="0" err="1">
                <a:solidFill>
                  <a:srgbClr val="FF0000"/>
                </a:solidFill>
              </a:rPr>
              <a:t>AbandonePMD</a:t>
            </a:r>
            <a:r>
              <a:rPr lang="en-SG" dirty="0">
                <a:solidFill>
                  <a:srgbClr val="FF0000"/>
                </a:solidFill>
              </a:rPr>
              <a:t> -&gt; Yolo11m?</a:t>
            </a:r>
          </a:p>
          <a:p>
            <a:pPr marL="0" indent="0">
              <a:buNone/>
            </a:pPr>
            <a:r>
              <a:rPr lang="en-SG" dirty="0"/>
              <a:t>Classifier:</a:t>
            </a:r>
          </a:p>
          <a:p>
            <a:pPr marL="0" indent="0">
              <a:buNone/>
            </a:pPr>
            <a:r>
              <a:rPr lang="en-SG" dirty="0"/>
              <a:t> 1. PMD Classifier </a:t>
            </a:r>
          </a:p>
          <a:p>
            <a:pPr marL="0" indent="0">
              <a:buNone/>
            </a:pPr>
            <a:r>
              <a:rPr lang="en-SG" dirty="0"/>
              <a:t> 2. </a:t>
            </a:r>
            <a:r>
              <a:rPr lang="en-US" altLang="zh-TW" dirty="0"/>
              <a:t>Helmet Classifier </a:t>
            </a:r>
          </a:p>
          <a:p>
            <a:pPr marL="0" indent="0">
              <a:buNone/>
            </a:pPr>
            <a:r>
              <a:rPr lang="en-US" altLang="zh-TW" dirty="0"/>
              <a:t> 3. </a:t>
            </a:r>
            <a:r>
              <a:rPr lang="en-US" altLang="zh-TW"/>
              <a:t>Vehicle Classifier ?</a:t>
            </a:r>
            <a:endParaRPr lang="en-US" altLang="zh-TW" dirty="0"/>
          </a:p>
          <a:p>
            <a:pPr marL="0" indent="0">
              <a:buNone/>
            </a:pPr>
            <a:r>
              <a:rPr lang="en-US" dirty="0"/>
              <a:t>Pose:</a:t>
            </a:r>
          </a:p>
          <a:p>
            <a:pPr marL="0" indent="0">
              <a:buNone/>
            </a:pPr>
            <a:r>
              <a:rPr lang="en-US" dirty="0"/>
              <a:t> 1. </a:t>
            </a:r>
            <a:r>
              <a:rPr lang="en-US" dirty="0" err="1"/>
              <a:t>Hrnet</a:t>
            </a:r>
            <a:r>
              <a:rPr lang="en-US" dirty="0"/>
              <a:t> Pose</a:t>
            </a:r>
          </a:p>
        </p:txBody>
      </p:sp>
    </p:spTree>
    <p:extLst>
      <p:ext uri="{BB962C8B-B14F-4D97-AF65-F5344CB8AC3E}">
        <p14:creationId xmlns:p14="http://schemas.microsoft.com/office/powerpoint/2010/main" val="4108968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0CF6A6-62E6-7E6F-37CF-980FF6AFC8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027FF3-E10C-3860-AC2F-8B3487932A14}"/>
              </a:ext>
            </a:extLst>
          </p:cNvPr>
          <p:cNvSpPr>
            <a:spLocks noGrp="1"/>
          </p:cNvSpPr>
          <p:nvPr>
            <p:ph type="title"/>
          </p:nvPr>
        </p:nvSpPr>
        <p:spPr/>
        <p:txBody>
          <a:bodyPr/>
          <a:lstStyle/>
          <a:p>
            <a:r>
              <a:rPr lang="en-SG" dirty="0"/>
              <a:t>Yolo11 for Vehicle and Box(Package)</a:t>
            </a:r>
          </a:p>
        </p:txBody>
      </p:sp>
      <p:sp>
        <p:nvSpPr>
          <p:cNvPr id="3" name="Content Placeholder 2">
            <a:extLst>
              <a:ext uri="{FF2B5EF4-FFF2-40B4-BE49-F238E27FC236}">
                <a16:creationId xmlns:a16="http://schemas.microsoft.com/office/drawing/2014/main" id="{B9A4C9E1-7B8D-D7D8-4170-DB0641238E9A}"/>
              </a:ext>
            </a:extLst>
          </p:cNvPr>
          <p:cNvSpPr>
            <a:spLocks noGrp="1"/>
          </p:cNvSpPr>
          <p:nvPr>
            <p:ph idx="1"/>
          </p:nvPr>
        </p:nvSpPr>
        <p:spPr/>
        <p:txBody>
          <a:bodyPr/>
          <a:lstStyle/>
          <a:p>
            <a:r>
              <a:rPr lang="en-SG" dirty="0"/>
              <a:t>Dataset:</a:t>
            </a:r>
          </a:p>
          <a:p>
            <a:pPr lvl="1"/>
            <a:r>
              <a:rPr lang="en-SG" dirty="0"/>
              <a:t>Vehicle Data from Coco (Partially) –&gt; images that might contain package?</a:t>
            </a:r>
          </a:p>
          <a:p>
            <a:pPr lvl="1"/>
            <a:r>
              <a:rPr lang="en-SG" dirty="0"/>
              <a:t>Package dataset from </a:t>
            </a:r>
            <a:r>
              <a:rPr lang="en-SG" dirty="0" err="1"/>
              <a:t>Roboflow</a:t>
            </a:r>
            <a:r>
              <a:rPr lang="en-SG" dirty="0"/>
              <a:t>  -&gt;</a:t>
            </a:r>
            <a:r>
              <a:rPr lang="zh-TW" altLang="en-US" dirty="0"/>
              <a:t> </a:t>
            </a:r>
            <a:r>
              <a:rPr lang="en-SG" altLang="zh-TW" dirty="0"/>
              <a:t>remove images that contain vehicle</a:t>
            </a:r>
            <a:br>
              <a:rPr lang="en-SG" altLang="zh-TW" dirty="0"/>
            </a:br>
            <a:r>
              <a:rPr lang="en-SG" altLang="zh-TW" dirty="0"/>
              <a:t>"X:\ML_Dataset\Package V2.v4i.yolov8"</a:t>
            </a:r>
          </a:p>
          <a:p>
            <a:pPr marL="914400" lvl="2" indent="0">
              <a:buNone/>
            </a:pPr>
            <a:r>
              <a:rPr lang="en-SG" dirty="0"/>
              <a:t>	</a:t>
            </a:r>
          </a:p>
          <a:p>
            <a:endParaRPr lang="en-SG" dirty="0"/>
          </a:p>
        </p:txBody>
      </p:sp>
    </p:spTree>
    <p:extLst>
      <p:ext uri="{BB962C8B-B14F-4D97-AF65-F5344CB8AC3E}">
        <p14:creationId xmlns:p14="http://schemas.microsoft.com/office/powerpoint/2010/main" val="231796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E7838-6614-A5EC-F319-CB8FBEB4D1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159CE6-D196-3539-97F4-DBFB17E4927C}"/>
              </a:ext>
            </a:extLst>
          </p:cNvPr>
          <p:cNvSpPr>
            <a:spLocks noGrp="1"/>
          </p:cNvSpPr>
          <p:nvPr>
            <p:ph type="title"/>
          </p:nvPr>
        </p:nvSpPr>
        <p:spPr/>
        <p:txBody>
          <a:bodyPr/>
          <a:lstStyle/>
          <a:p>
            <a:r>
              <a:rPr lang="en-SG" dirty="0"/>
              <a:t>Yolo11 for Vehicle and Box(Package)</a:t>
            </a:r>
          </a:p>
        </p:txBody>
      </p:sp>
      <p:sp>
        <p:nvSpPr>
          <p:cNvPr id="3" name="Content Placeholder 2">
            <a:extLst>
              <a:ext uri="{FF2B5EF4-FFF2-40B4-BE49-F238E27FC236}">
                <a16:creationId xmlns:a16="http://schemas.microsoft.com/office/drawing/2014/main" id="{722F6CD4-CE2A-3085-FE35-EB0046AAF00B}"/>
              </a:ext>
            </a:extLst>
          </p:cNvPr>
          <p:cNvSpPr>
            <a:spLocks noGrp="1"/>
          </p:cNvSpPr>
          <p:nvPr>
            <p:ph idx="1"/>
          </p:nvPr>
        </p:nvSpPr>
        <p:spPr/>
        <p:txBody>
          <a:bodyPr>
            <a:normAutofit lnSpcReduction="10000"/>
          </a:bodyPr>
          <a:lstStyle/>
          <a:p>
            <a:pPr>
              <a:buAutoNum type="arabicPeriod"/>
            </a:pPr>
            <a:r>
              <a:rPr lang="en-US" sz="2000" dirty="0"/>
              <a:t>Use a Pretrained Model: </a:t>
            </a:r>
          </a:p>
          <a:p>
            <a:pPr marL="0" indent="0">
              <a:buNone/>
            </a:pPr>
            <a:r>
              <a:rPr lang="en-US" sz="1800" dirty="0"/>
              <a:t>Start with a YOLOv8 model that has been pretrained on the COCO dataset. This model already knows how to detect the 80 COCO classes.</a:t>
            </a:r>
          </a:p>
          <a:p>
            <a:pPr marL="0" indent="0">
              <a:buNone/>
            </a:pPr>
            <a:r>
              <a:rPr lang="en-US" sz="2000" dirty="0"/>
              <a:t>2. Expand the Model's Final Layer: </a:t>
            </a:r>
          </a:p>
          <a:p>
            <a:pPr marL="0" indent="0">
              <a:buNone/>
            </a:pPr>
            <a:r>
              <a:rPr lang="en-US" sz="2000" dirty="0"/>
              <a:t>Modify the model's architecture such that the final classification layer can predict the additional classes. For YOLOv8, this means adjusting the number of output classes from 80 to 83.</a:t>
            </a:r>
          </a:p>
          <a:p>
            <a:pPr marL="0" indent="0">
              <a:buNone/>
            </a:pPr>
            <a:r>
              <a:rPr lang="en-US" sz="2000" dirty="0"/>
              <a:t>3. Custom Dataset: </a:t>
            </a:r>
          </a:p>
          <a:p>
            <a:pPr marL="0" indent="0">
              <a:buNone/>
            </a:pPr>
            <a:r>
              <a:rPr lang="en-US" sz="2000" dirty="0"/>
              <a:t>Create a dataset that includes your custom class images labeled appropriately.</a:t>
            </a:r>
          </a:p>
          <a:p>
            <a:pPr marL="0" indent="0">
              <a:buNone/>
            </a:pPr>
            <a:r>
              <a:rPr lang="en-US" sz="2000" dirty="0"/>
              <a:t>4. Combined Dataset: </a:t>
            </a:r>
          </a:p>
          <a:p>
            <a:pPr marL="0" indent="0">
              <a:buNone/>
            </a:pPr>
            <a:r>
              <a:rPr lang="en-US" sz="2000" dirty="0"/>
              <a:t>Integrate your custom dataset with relevant examples from the COCO dataset. This is necessary because you want the model to continue recognizing the original classes, and mixing COCO data with your new examples helps to maintain this ability.</a:t>
            </a:r>
          </a:p>
        </p:txBody>
      </p:sp>
    </p:spTree>
    <p:extLst>
      <p:ext uri="{BB962C8B-B14F-4D97-AF65-F5344CB8AC3E}">
        <p14:creationId xmlns:p14="http://schemas.microsoft.com/office/powerpoint/2010/main" val="130147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BEB2A4-0434-9B37-9F9C-3480A8F387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8C5B2B-9608-EDBB-C853-E14DEE766069}"/>
              </a:ext>
            </a:extLst>
          </p:cNvPr>
          <p:cNvSpPr>
            <a:spLocks noGrp="1"/>
          </p:cNvSpPr>
          <p:nvPr>
            <p:ph type="title"/>
          </p:nvPr>
        </p:nvSpPr>
        <p:spPr/>
        <p:txBody>
          <a:bodyPr/>
          <a:lstStyle/>
          <a:p>
            <a:r>
              <a:rPr lang="en-SG" dirty="0"/>
              <a:t>Yolo11 for Vehicle and Box(Package)</a:t>
            </a:r>
          </a:p>
        </p:txBody>
      </p:sp>
      <p:sp>
        <p:nvSpPr>
          <p:cNvPr id="3" name="Content Placeholder 2">
            <a:extLst>
              <a:ext uri="{FF2B5EF4-FFF2-40B4-BE49-F238E27FC236}">
                <a16:creationId xmlns:a16="http://schemas.microsoft.com/office/drawing/2014/main" id="{960DF450-029F-D00B-82B6-4EA08E997C13}"/>
              </a:ext>
            </a:extLst>
          </p:cNvPr>
          <p:cNvSpPr>
            <a:spLocks noGrp="1"/>
          </p:cNvSpPr>
          <p:nvPr>
            <p:ph idx="1"/>
          </p:nvPr>
        </p:nvSpPr>
        <p:spPr/>
        <p:txBody>
          <a:bodyPr>
            <a:noAutofit/>
          </a:bodyPr>
          <a:lstStyle/>
          <a:p>
            <a:pPr marL="0" indent="0">
              <a:buNone/>
            </a:pPr>
            <a:r>
              <a:rPr lang="en-US" sz="2000" dirty="0"/>
              <a:t>5. Soft Weight Loading: </a:t>
            </a:r>
          </a:p>
          <a:p>
            <a:pPr marL="0" indent="0">
              <a:buNone/>
            </a:pPr>
            <a:r>
              <a:rPr lang="en-US" sz="2000" dirty="0"/>
              <a:t>When initiating training, make sure to use a training approach that loads the weights for the existing layers (especially the earlier layers that capture generic features) but adapts the weights of the final layers to accommodate the new classes.</a:t>
            </a:r>
          </a:p>
          <a:p>
            <a:pPr marL="0" indent="0">
              <a:buNone/>
            </a:pPr>
            <a:r>
              <a:rPr lang="en-US" sz="2000" dirty="0"/>
              <a:t>6. Fine-Tuning: </a:t>
            </a:r>
          </a:p>
          <a:p>
            <a:pPr marL="0" indent="0">
              <a:buNone/>
            </a:pPr>
            <a:r>
              <a:rPr lang="en-US" sz="2000" dirty="0"/>
              <a:t>Carefully fine-tune/transfer learn on the combined dataset so that the pretrained model learns to recognize the new classes without losing its ability to recognize the original COCO classes. This often involves freezing the earlier layers during the initial phase of training and only allowing the final layers to adjust to the new class data.</a:t>
            </a:r>
          </a:p>
        </p:txBody>
      </p:sp>
    </p:spTree>
    <p:extLst>
      <p:ext uri="{BB962C8B-B14F-4D97-AF65-F5344CB8AC3E}">
        <p14:creationId xmlns:p14="http://schemas.microsoft.com/office/powerpoint/2010/main" val="435977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4C1B-9773-775B-62F8-A711981E1F46}"/>
              </a:ext>
            </a:extLst>
          </p:cNvPr>
          <p:cNvSpPr>
            <a:spLocks noGrp="1"/>
          </p:cNvSpPr>
          <p:nvPr>
            <p:ph type="title"/>
          </p:nvPr>
        </p:nvSpPr>
        <p:spPr/>
        <p:txBody>
          <a:bodyPr/>
          <a:lstStyle/>
          <a:p>
            <a:endParaRPr lang="en-SG"/>
          </a:p>
        </p:txBody>
      </p:sp>
      <p:sp>
        <p:nvSpPr>
          <p:cNvPr id="3" name="Content Placeholder 2">
            <a:extLst>
              <a:ext uri="{FF2B5EF4-FFF2-40B4-BE49-F238E27FC236}">
                <a16:creationId xmlns:a16="http://schemas.microsoft.com/office/drawing/2014/main" id="{D1DECBB7-6763-C051-4828-A7A62C5A15FC}"/>
              </a:ext>
            </a:extLst>
          </p:cNvPr>
          <p:cNvSpPr>
            <a:spLocks noGrp="1"/>
          </p:cNvSpPr>
          <p:nvPr>
            <p:ph idx="1"/>
          </p:nvPr>
        </p:nvSpPr>
        <p:spPr/>
        <p:txBody>
          <a:bodyPr>
            <a:normAutofit/>
          </a:bodyPr>
          <a:lstStyle/>
          <a:p>
            <a:r>
              <a:rPr lang="en-US" sz="2000" dirty="0"/>
              <a:t>Doing this without downloading the entire COCO dataset might require you to use a subset of COCO that contains a variety of examples for each of the 80 classes. You'll want to integrate these examples with your custom class images to create a balanced dataset that the model can fine-tune on.</a:t>
            </a:r>
          </a:p>
          <a:p>
            <a:r>
              <a:rPr lang="en-US" sz="2000" dirty="0"/>
              <a:t>Please note that care must be taken during this process to avoid catastrophic forgetting, which is when a model forgets previously learned information upon learning new information. Regularization techniques, careful learning rate management, and perhaps techniques like knowledge distillation or replay might be needed to maintain performance across all classes.</a:t>
            </a:r>
          </a:p>
          <a:p>
            <a:r>
              <a:rPr lang="en-US" sz="2000" dirty="0"/>
              <a:t>To ensure an optimal outcome, it is important to monitor the model's performance on both new and original classes throughout the training process.</a:t>
            </a:r>
            <a:endParaRPr lang="en-SG" sz="2000" dirty="0"/>
          </a:p>
          <a:p>
            <a:endParaRPr lang="en-SG" sz="2000" dirty="0"/>
          </a:p>
        </p:txBody>
      </p:sp>
    </p:spTree>
    <p:extLst>
      <p:ext uri="{BB962C8B-B14F-4D97-AF65-F5344CB8AC3E}">
        <p14:creationId xmlns:p14="http://schemas.microsoft.com/office/powerpoint/2010/main" val="5665261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96</TotalTime>
  <Words>663</Words>
  <Application>Microsoft Office PowerPoint</Application>
  <PresentationFormat>Widescreen</PresentationFormat>
  <Paragraphs>50</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ui-sans-serif</vt:lpstr>
      <vt:lpstr>Aptos</vt:lpstr>
      <vt:lpstr>Aptos Display</vt:lpstr>
      <vt:lpstr>Arial</vt:lpstr>
      <vt:lpstr>Office Theme</vt:lpstr>
      <vt:lpstr>Tel Aviv Mob</vt:lpstr>
      <vt:lpstr>PowerPoint Presentation</vt:lpstr>
      <vt:lpstr>PowerPoint Presentation</vt:lpstr>
      <vt:lpstr>Use cases</vt:lpstr>
      <vt:lpstr>Model</vt:lpstr>
      <vt:lpstr>Yolo11 for Vehicle and Box(Package)</vt:lpstr>
      <vt:lpstr>Yolo11 for Vehicle and Box(Package)</vt:lpstr>
      <vt:lpstr>Yolo11 for Vehicle and Box(Package)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hsu</dc:creator>
  <cp:lastModifiedBy>michael hsu</cp:lastModifiedBy>
  <cp:revision>4</cp:revision>
  <dcterms:created xsi:type="dcterms:W3CDTF">2025-01-20T05:35:55Z</dcterms:created>
  <dcterms:modified xsi:type="dcterms:W3CDTF">2025-01-20T07:12:28Z</dcterms:modified>
</cp:coreProperties>
</file>

<file path=docProps/thumbnail.jpeg>
</file>